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49"/>
  </p:notesMasterIdLst>
  <p:handoutMasterIdLst>
    <p:handoutMasterId r:id="rId50"/>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1" r:id="rId46"/>
    <p:sldId id="1179" r:id="rId47"/>
    <p:sldId id="1252" r:id="rId48"/>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Template" id="{D88B19E0-7F40-4EB1-BF25-B9D8E02B1AB4}">
          <p14:sldIdLst>
            <p14:sldId id="1118"/>
            <p14:sldId id="1141"/>
            <p14:sldId id="1208"/>
            <p14:sldId id="1207"/>
            <p14:sldId id="1246"/>
            <p14:sldId id="1209"/>
            <p14:sldId id="1247"/>
            <p14:sldId id="1210"/>
            <p14:sldId id="1211"/>
            <p14:sldId id="1212"/>
            <p14:sldId id="1213"/>
            <p14:sldId id="1214"/>
            <p14:sldId id="1218"/>
            <p14:sldId id="1219"/>
            <p14:sldId id="1248"/>
            <p14:sldId id="1222"/>
            <p14:sldId id="1236"/>
            <p14:sldId id="1224"/>
            <p14:sldId id="1225"/>
            <p14:sldId id="1228"/>
            <p14:sldId id="1231"/>
            <p14:sldId id="1243"/>
            <p14:sldId id="1232"/>
            <p14:sldId id="1253"/>
            <p14:sldId id="1250"/>
            <p14:sldId id="1251"/>
            <p14:sldId id="1179"/>
            <p14:sldId id="1252"/>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69696"/>
    <a:srgbClr val="00BCF2"/>
    <a:srgbClr val="000000"/>
    <a:srgbClr val="404040"/>
    <a:srgbClr val="323232"/>
    <a:srgbClr val="1E1E1E"/>
    <a:srgbClr val="666666"/>
    <a:srgbClr val="505050"/>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33" autoAdjust="0"/>
  </p:normalViewPr>
  <p:slideViewPr>
    <p:cSldViewPr>
      <p:cViewPr varScale="1">
        <p:scale>
          <a:sx n="69" d="100"/>
          <a:sy n="69" d="100"/>
        </p:scale>
        <p:origin x="606" y="78"/>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4/24/2015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4/24/2015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8.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76.xml"/></Relationships>
</file>

<file path=ppt/slides/_rels/slide2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497262"/>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r>
              <a:rPr lang="es-AR" sz="2400" dirty="0" smtClean="0">
                <a:latin typeface="+mn-lt"/>
              </a:rPr>
              <a:t>:</a:t>
            </a:r>
          </a:p>
          <a:p>
            <a:pPr marL="342900" indent="-342900">
              <a:buFont typeface="Arial" pitchFamily="34" charset="0"/>
              <a:buChar char="•"/>
            </a:pPr>
            <a:r>
              <a:rPr lang="es-AR" sz="2000" dirty="0">
                <a:latin typeface="+mn-lt"/>
              </a:rPr>
              <a:t>Azure Media </a:t>
            </a:r>
            <a:r>
              <a:rPr lang="es-AR" sz="2000" dirty="0" err="1" smtClean="0">
                <a:latin typeface="+mn-lt"/>
              </a:rPr>
              <a:t>Indexer</a:t>
            </a:r>
            <a:endParaRPr lang="es-AR" sz="2000" dirty="0" smtClean="0">
              <a:latin typeface="+mn-lt"/>
            </a:endParaRPr>
          </a:p>
          <a:p>
            <a:pPr marL="342900" indent="-342900">
              <a:buFont typeface="Arial" pitchFamily="34" charset="0"/>
              <a:buChar char="•"/>
            </a:pP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503237" y="2828809"/>
            <a:ext cx="9296401" cy="3564053"/>
          </a:xfrm>
        </p:spPr>
        <p:txBody>
          <a:bodyPr/>
          <a:lstStyle/>
          <a:p>
            <a:pPr marL="0" indent="0">
              <a:lnSpc>
                <a:spcPct val="150000"/>
              </a:lnSpc>
              <a:buClr>
                <a:schemeClr val="accent2"/>
              </a:buClr>
              <a:buSzPct val="110000"/>
              <a:buNone/>
            </a:pPr>
            <a:r>
              <a:rPr lang="es-AR" sz="2400" dirty="0" smtClean="0">
                <a:latin typeface="+mn-lt"/>
              </a:rPr>
              <a:t>Servicio de </a:t>
            </a:r>
            <a:r>
              <a:rPr lang="es-AR" sz="2400" dirty="0" err="1" smtClean="0">
                <a:latin typeface="+mn-lt"/>
              </a:rPr>
              <a:t>Streaming</a:t>
            </a:r>
            <a:r>
              <a:rPr lang="es-AR" sz="2400" dirty="0" smtClean="0">
                <a:latin typeface="+mn-lt"/>
              </a:rPr>
              <a:t> manejado… funciona!</a:t>
            </a:r>
          </a:p>
          <a:p>
            <a:pPr marL="342900" lvl="1" indent="-342900">
              <a:spcBef>
                <a:spcPts val="0"/>
              </a:spcBef>
              <a:buFont typeface="Arial" panose="020B0604020202020204" pitchFamily="34" charset="0"/>
              <a:buChar char="•"/>
            </a:pPr>
            <a:r>
              <a:rPr lang="es-AR" sz="2000" dirty="0"/>
              <a:t>Ancho de banda garantizado</a:t>
            </a:r>
          </a:p>
          <a:p>
            <a:pPr marL="342900" lvl="1" indent="-342900">
              <a:spcBef>
                <a:spcPts val="0"/>
              </a:spcBef>
              <a:buFont typeface="Arial" panose="020B0604020202020204" pitchFamily="34" charset="0"/>
              <a:buChar char="•"/>
            </a:pPr>
            <a:r>
              <a:rPr lang="es-AR" sz="2000" dirty="0"/>
              <a:t>Auto recuperación, redundancia y </a:t>
            </a:r>
            <a:r>
              <a:rPr lang="es-AR" sz="2000" dirty="0" err="1"/>
              <a:t>failover</a:t>
            </a:r>
            <a:endParaRPr lang="es-AR" sz="2000" dirty="0"/>
          </a:p>
          <a:p>
            <a:pPr marL="342900" lvl="1" indent="-342900">
              <a:spcBef>
                <a:spcPts val="0"/>
              </a:spcBef>
              <a:buFont typeface="Arial" panose="020B0604020202020204" pitchFamily="34" charset="0"/>
              <a:buChar char="•"/>
            </a:pPr>
            <a:r>
              <a:rPr lang="es-AR" sz="2000" dirty="0"/>
              <a:t>Soporte para </a:t>
            </a:r>
            <a:r>
              <a:rPr lang="es-AR" sz="2000" dirty="0" smtClean="0"/>
              <a:t>múltiples </a:t>
            </a:r>
            <a:r>
              <a:rPr lang="es-AR" sz="2000" dirty="0" err="1"/>
              <a:t>origins</a:t>
            </a:r>
            <a:r>
              <a:rPr lang="es-AR" sz="2000" dirty="0"/>
              <a:t> con escalamiento independiente </a:t>
            </a:r>
          </a:p>
          <a:p>
            <a:pPr marL="0" indent="0">
              <a:lnSpc>
                <a:spcPct val="150000"/>
              </a:lnSpc>
              <a:buClr>
                <a:schemeClr val="accent2"/>
              </a:buClr>
              <a:buSzPct val="110000"/>
              <a:buNone/>
            </a:pPr>
            <a:r>
              <a:rPr lang="es-AR" sz="2400" dirty="0" smtClean="0">
                <a:latin typeface="+mn-lt"/>
              </a:rPr>
              <a:t>Soporte para Azure CDN y 3rd </a:t>
            </a:r>
            <a:r>
              <a:rPr lang="es-AR" sz="2400" dirty="0" err="1" smtClean="0">
                <a:latin typeface="+mn-lt"/>
              </a:rPr>
              <a:t>party</a:t>
            </a:r>
            <a:r>
              <a:rPr lang="es-AR" sz="2400" dirty="0" smtClean="0">
                <a:latin typeface="+mn-lt"/>
              </a:rPr>
              <a:t> </a:t>
            </a:r>
            <a:r>
              <a:rPr lang="es-AR" sz="2400" dirty="0" err="1" smtClean="0">
                <a:latin typeface="+mn-lt"/>
              </a:rPr>
              <a:t>providers</a:t>
            </a:r>
            <a:endParaRPr lang="es-AR" sz="2400" dirty="0" smtClean="0">
              <a:latin typeface="+mn-lt"/>
            </a:endParaRPr>
          </a:p>
          <a:p>
            <a:pPr marL="0" indent="0">
              <a:lnSpc>
                <a:spcPct val="150000"/>
              </a:lnSpc>
              <a:buClr>
                <a:schemeClr val="accent2"/>
              </a:buClr>
              <a:buSzPct val="110000"/>
              <a:buNone/>
            </a:pPr>
            <a:r>
              <a:rPr lang="es-AR" sz="2400" dirty="0" smtClean="0">
                <a:latin typeface="+mn-lt"/>
              </a:rPr>
              <a:t>IP </a:t>
            </a:r>
            <a:r>
              <a:rPr lang="es-AR" sz="2400" dirty="0" err="1" smtClean="0">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9042475"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Http-Live-</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packaging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grpSp>
        <p:nvGrpSpPr>
          <p:cNvPr id="3" name="Group 2"/>
          <p:cNvGrpSpPr/>
          <p:nvPr/>
        </p:nvGrpSpPr>
        <p:grpSpPr>
          <a:xfrm>
            <a:off x="1620477" y="2278062"/>
            <a:ext cx="9195520" cy="2693744"/>
            <a:chOff x="1518517" y="2708518"/>
            <a:chExt cx="9195520" cy="2693744"/>
          </a:xfrm>
        </p:grpSpPr>
        <p:pic>
          <p:nvPicPr>
            <p:cNvPr id="21" name="Picture 20"/>
            <p:cNvPicPr>
              <a:picLocks noChangeAspect="1"/>
            </p:cNvPicPr>
            <p:nvPr/>
          </p:nvPicPr>
          <p:blipFill>
            <a:blip r:embed="rId4"/>
            <a:stretch>
              <a:fillRect/>
            </a:stretch>
          </p:blipFill>
          <p:spPr>
            <a:xfrm>
              <a:off x="4608313" y="3211439"/>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53" y="3415565"/>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840" y="3241918"/>
              <a:ext cx="891377" cy="1208745"/>
            </a:xfrm>
            <a:prstGeom prst="rect">
              <a:avLst/>
            </a:prstGeom>
          </p:spPr>
        </p:pic>
        <p:sp>
          <p:nvSpPr>
            <p:cNvPr id="24" name="TextBox 23"/>
            <p:cNvSpPr txBox="1"/>
            <p:nvPr/>
          </p:nvSpPr>
          <p:spPr>
            <a:xfrm>
              <a:off x="1518517" y="4509960"/>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728317" y="4509960"/>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739863" y="3474706"/>
              <a:ext cx="734790" cy="1054257"/>
            </a:xfrm>
            <a:prstGeom prst="rect">
              <a:avLst/>
            </a:prstGeom>
          </p:spPr>
        </p:pic>
        <p:sp>
          <p:nvSpPr>
            <p:cNvPr id="29" name="TextBox 28"/>
            <p:cNvSpPr txBox="1"/>
            <p:nvPr/>
          </p:nvSpPr>
          <p:spPr>
            <a:xfrm>
              <a:off x="6624521" y="28004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67" y="3022090"/>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440" y="3650692"/>
              <a:ext cx="629796" cy="629796"/>
            </a:xfrm>
            <a:prstGeom prst="rect">
              <a:avLst/>
            </a:prstGeom>
          </p:spPr>
        </p:pic>
        <p:sp>
          <p:nvSpPr>
            <p:cNvPr id="32" name="TextBox 31"/>
            <p:cNvSpPr txBox="1"/>
            <p:nvPr/>
          </p:nvSpPr>
          <p:spPr>
            <a:xfrm>
              <a:off x="7978658" y="3328949"/>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7911155" y="3858646"/>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580777" y="2784718"/>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023332" y="3605960"/>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598660" y="3144237"/>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002104" y="3900948"/>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598660" y="3883600"/>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376517" y="3091386"/>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386748" y="3400753"/>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3229" y="28190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259225" y="3153984"/>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9225" y="369110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97" y="4185312"/>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537774" y="3941715"/>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17637" y="3989428"/>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414" y="4321109"/>
              <a:ext cx="629796" cy="629796"/>
            </a:xfrm>
            <a:prstGeom prst="rect">
              <a:avLst/>
            </a:prstGeom>
          </p:spPr>
        </p:pic>
        <p:sp>
          <p:nvSpPr>
            <p:cNvPr id="60" name="TextBox 59"/>
            <p:cNvSpPr txBox="1"/>
            <p:nvPr/>
          </p:nvSpPr>
          <p:spPr>
            <a:xfrm>
              <a:off x="7978658" y="4564629"/>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537773" y="4694953"/>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495146" y="4691587"/>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267842" y="4953051"/>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7842" y="4538864"/>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129117" y="2708518"/>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gr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4770437" y="3874092"/>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858" y="4233070"/>
            <a:ext cx="888253" cy="696635"/>
          </a:xfrm>
          <a:prstGeom prst="rect">
            <a:avLst/>
          </a:prstGeom>
        </p:spPr>
      </p:pic>
      <p:sp>
        <p:nvSpPr>
          <p:cNvPr id="30" name="TextBox 29"/>
          <p:cNvSpPr txBox="1"/>
          <p:nvPr/>
        </p:nvSpPr>
        <p:spPr>
          <a:xfrm>
            <a:off x="8527597" y="1820862"/>
            <a:ext cx="3284938"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Prevent “man-in-the-middle” </a:t>
            </a:r>
          </a:p>
        </p:txBody>
      </p:sp>
      <p:sp>
        <p:nvSpPr>
          <p:cNvPr id="31" name="TextBox 30"/>
          <p:cNvSpPr txBox="1"/>
          <p:nvPr/>
        </p:nvSpPr>
        <p:spPr>
          <a:xfrm>
            <a:off x="5552412" y="4392977"/>
            <a:ext cx="2247859"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a:p>
            <a:pPr algn="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ynamic encryption</a:t>
            </a:r>
          </a:p>
        </p:txBody>
      </p:sp>
      <p:sp>
        <p:nvSpPr>
          <p:cNvPr id="32" name="TextBox 31"/>
          <p:cNvSpPr txBox="1"/>
          <p:nvPr/>
        </p:nvSpPr>
        <p:spPr>
          <a:xfrm>
            <a:off x="5852894" y="5277148"/>
            <a:ext cx="1970861"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 technology </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3108" y="5099941"/>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089" y="5255630"/>
            <a:ext cx="773147" cy="606360"/>
          </a:xfrm>
          <a:prstGeom prst="rect">
            <a:avLst/>
          </a:prstGeom>
        </p:spPr>
      </p:pic>
      <p:sp>
        <p:nvSpPr>
          <p:cNvPr id="37" name="TextBox 36"/>
          <p:cNvSpPr txBox="1"/>
          <p:nvPr/>
        </p:nvSpPr>
        <p:spPr>
          <a:xfrm>
            <a:off x="9238683" y="533989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8392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Calibri" panose="020F0502020204030204" pitchFamily="34" charset="0"/>
              </a:rPr>
              <a:t>AES Clear Key </a:t>
            </a:r>
            <a:r>
              <a:rPr lang="es-AR" dirty="0" err="1" smtClean="0">
                <a:solidFill>
                  <a:srgbClr val="0070C0"/>
                </a:solidFill>
                <a:latin typeface="Calibri" panose="020F0502020204030204" pitchFamily="34" charset="0"/>
              </a:rPr>
              <a:t>dynamic</a:t>
            </a:r>
            <a:r>
              <a:rPr lang="es-AR" dirty="0" smtClean="0">
                <a:solidFill>
                  <a:srgbClr val="0070C0"/>
                </a:solidFill>
                <a:latin typeface="Calibri" panose="020F0502020204030204" pitchFamily="34" charset="0"/>
              </a:rPr>
              <a:t> </a:t>
            </a:r>
            <a:r>
              <a:rPr lang="es-AR" dirty="0" err="1" smtClean="0">
                <a:solidFill>
                  <a:srgbClr val="0070C0"/>
                </a:solidFill>
                <a:latin typeface="Calibri" panose="020F0502020204030204" pitchFamily="34" charset="0"/>
              </a:rPr>
              <a:t>encryption</a:t>
            </a:r>
            <a:endParaRPr lang="es-AR" dirty="0" smtClean="0">
              <a:solidFill>
                <a:srgbClr val="0070C0"/>
              </a:solidFill>
              <a:latin typeface="Calibri" panose="020F0502020204030204" pitchFamily="34" charset="0"/>
            </a:endParaRPr>
          </a:p>
          <a:p>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Encrypt</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on-the-wire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communication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using</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widely-known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symmetric</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AES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algorithm</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authentication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service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for</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key</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is</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provided</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p>
          <a:p>
            <a:endPar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endPar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r>
              <a:rPr lang="es-AR" sz="2000" dirty="0" err="1" smtClean="0">
                <a:solidFill>
                  <a:srgbClr val="0070C0"/>
                </a:solidFill>
                <a:latin typeface="Calibri" panose="020F0502020204030204" pitchFamily="34" charset="0"/>
              </a:rPr>
              <a:t>Who</a:t>
            </a:r>
            <a:r>
              <a:rPr lang="es-AR" sz="2000" dirty="0" smtClean="0">
                <a:solidFill>
                  <a:srgbClr val="0070C0"/>
                </a:solidFill>
                <a:latin typeface="Calibri" panose="020F0502020204030204" pitchFamily="34" charset="0"/>
              </a:rPr>
              <a:t> </a:t>
            </a:r>
            <a:r>
              <a:rPr lang="es-AR" sz="2000" dirty="0" err="1" smtClean="0">
                <a:solidFill>
                  <a:srgbClr val="0070C0"/>
                </a:solidFill>
                <a:latin typeface="Calibri" panose="020F0502020204030204" pitchFamily="34" charset="0"/>
              </a:rPr>
              <a:t>should</a:t>
            </a:r>
            <a:r>
              <a:rPr lang="es-AR" sz="2000" dirty="0" smtClean="0">
                <a:solidFill>
                  <a:srgbClr val="0070C0"/>
                </a:solidFill>
                <a:latin typeface="Calibri" panose="020F0502020204030204" pitchFamily="34" charset="0"/>
              </a:rPr>
              <a:t> use </a:t>
            </a:r>
            <a:r>
              <a:rPr lang="es-AR" sz="2000" dirty="0" err="1" smtClean="0">
                <a:solidFill>
                  <a:srgbClr val="0070C0"/>
                </a:solidFill>
                <a:latin typeface="Calibri" panose="020F0502020204030204" pitchFamily="34" charset="0"/>
              </a:rPr>
              <a:t>this</a:t>
            </a:r>
            <a:r>
              <a:rPr lang="es-AR" sz="2000" dirty="0" smtClean="0">
                <a:solidFill>
                  <a:srgbClr val="0070C0"/>
                </a:solidFill>
                <a:latin typeface="Calibri" panose="020F0502020204030204" pitchFamily="34" charset="0"/>
              </a:rPr>
              <a:t> </a:t>
            </a:r>
            <a:r>
              <a:rPr lang="es-AR" sz="2000" dirty="0" err="1" smtClean="0">
                <a:solidFill>
                  <a:srgbClr val="0070C0"/>
                </a:solidFill>
                <a:latin typeface="Calibri" panose="020F0502020204030204" pitchFamily="34" charset="0"/>
              </a:rPr>
              <a:t>feature</a:t>
            </a:r>
            <a:r>
              <a:rPr lang="es-AR" sz="2000" dirty="0" smtClean="0">
                <a:solidFill>
                  <a:srgbClr val="0070C0"/>
                </a:solidFill>
                <a:latin typeface="Calibri" panose="020F0502020204030204" pitchFamily="34" charset="0"/>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“Trust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your</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client</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Key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is</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stored</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in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so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it</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requires</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you</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to trust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your</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client</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not</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to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pass</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around</a:t>
            </a:r>
            <a:endParaRPr lang="es-AR" altLang="zh-CN"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Encriptación "Liviana" :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Costos más bajos comparados con una solución DRM</a:t>
            </a:r>
          </a:p>
          <a:p>
            <a:endParaRPr lang="es-AR" sz="2800"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7" name="Rectangle 6"/>
          <p:cNvSpPr/>
          <p:nvPr/>
        </p:nvSpPr>
        <p:spPr>
          <a:xfrm>
            <a:off x="6006254" y="1203325"/>
            <a:ext cx="5922493" cy="4893647"/>
          </a:xfrm>
          <a:prstGeom prst="rect">
            <a:avLst/>
          </a:prstGeom>
        </p:spPr>
        <p:txBody>
          <a:bodyPr wrap="square">
            <a:spAutoFit/>
          </a:bodyPr>
          <a:lstStyle/>
          <a:p>
            <a:pPr marL="457112" lvl="1" indent="-457112" defTabSz="932597"/>
            <a:r>
              <a:rPr lang="es-AR" sz="2800" dirty="0" smtClean="0">
                <a:solidFill>
                  <a:srgbClr val="0070C0"/>
                </a:solidFill>
                <a:latin typeface="Calibri" panose="020F0502020204030204" pitchFamily="34" charset="0"/>
              </a:rPr>
              <a:t>DRM </a:t>
            </a:r>
            <a:r>
              <a:rPr lang="es-AR" sz="2800" dirty="0" err="1" smtClean="0">
                <a:solidFill>
                  <a:srgbClr val="0070C0"/>
                </a:solidFill>
                <a:latin typeface="Calibri" panose="020F0502020204030204" pitchFamily="34" charset="0"/>
              </a:rPr>
              <a:t>technology</a:t>
            </a:r>
            <a:r>
              <a:rPr lang="es-AR" sz="2800" dirty="0" smtClean="0">
                <a:solidFill>
                  <a:srgbClr val="0070C0"/>
                </a:solidFill>
                <a:latin typeface="Calibri" panose="020F0502020204030204" pitchFamily="34" charset="0"/>
              </a:rPr>
              <a:t> (</a:t>
            </a:r>
            <a:r>
              <a:rPr lang="es-AR" sz="2800" dirty="0" err="1" smtClean="0">
                <a:solidFill>
                  <a:srgbClr val="0070C0"/>
                </a:solidFill>
                <a:latin typeface="Calibri" panose="020F0502020204030204" pitchFamily="34" charset="0"/>
              </a:rPr>
              <a:t>PlayReady</a:t>
            </a:r>
            <a:r>
              <a:rPr lang="es-AR" sz="2800" dirty="0" smtClean="0">
                <a:solidFill>
                  <a:srgbClr val="0070C0"/>
                </a:solidFill>
                <a:latin typeface="Calibri" panose="020F0502020204030204" pitchFamily="34" charset="0"/>
              </a:rPr>
              <a:t>) </a:t>
            </a:r>
          </a:p>
          <a:p>
            <a:pPr defTabSz="932358">
              <a:spcBef>
                <a:spcPct val="20000"/>
              </a:spcBef>
            </a:pP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Encrypt</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Smooth</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Streaming</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content</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with</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PlayReady</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protection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via</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(CENC), and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option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of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packaging</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it</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into</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HLS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or</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DASH. DRM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technology</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allows</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you</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to define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restrictive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licensing</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agreement</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to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manage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user</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access</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rights</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to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your</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media.</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a:p>
            <a:pPr defTabSz="932358">
              <a:spcBef>
                <a:spcPct val="20000"/>
              </a:spcBef>
            </a:pPr>
            <a:r>
              <a:rPr lang="es-AR" sz="2000" dirty="0" err="1" smtClean="0">
                <a:solidFill>
                  <a:srgbClr val="0070C0"/>
                </a:solidFill>
                <a:latin typeface="Calibri" panose="020F0502020204030204" pitchFamily="34" charset="0"/>
              </a:rPr>
              <a:t>Who</a:t>
            </a:r>
            <a:r>
              <a:rPr lang="es-AR" sz="2000" dirty="0" smtClean="0">
                <a:solidFill>
                  <a:srgbClr val="0070C0"/>
                </a:solidFill>
                <a:latin typeface="Calibri" panose="020F0502020204030204" pitchFamily="34" charset="0"/>
              </a:rPr>
              <a:t> </a:t>
            </a:r>
            <a:r>
              <a:rPr lang="es-AR" sz="2000" dirty="0" err="1" smtClean="0">
                <a:solidFill>
                  <a:srgbClr val="0070C0"/>
                </a:solidFill>
                <a:latin typeface="Calibri" panose="020F0502020204030204" pitchFamily="34" charset="0"/>
              </a:rPr>
              <a:t>should</a:t>
            </a:r>
            <a:r>
              <a:rPr lang="es-AR" sz="2000" dirty="0" smtClean="0">
                <a:solidFill>
                  <a:srgbClr val="0070C0"/>
                </a:solidFill>
                <a:latin typeface="Calibri" panose="020F0502020204030204" pitchFamily="34" charset="0"/>
              </a:rPr>
              <a:t> use </a:t>
            </a:r>
            <a:r>
              <a:rPr lang="es-AR" sz="2000" dirty="0" err="1" smtClean="0">
                <a:solidFill>
                  <a:srgbClr val="0070C0"/>
                </a:solidFill>
                <a:latin typeface="Calibri" panose="020F0502020204030204" pitchFamily="34" charset="0"/>
              </a:rPr>
              <a:t>this</a:t>
            </a:r>
            <a:r>
              <a:rPr lang="es-AR" sz="2000" dirty="0" smtClean="0">
                <a:solidFill>
                  <a:srgbClr val="0070C0"/>
                </a:solidFill>
                <a:latin typeface="Calibri" panose="020F0502020204030204" pitchFamily="34" charset="0"/>
              </a:rPr>
              <a:t> </a:t>
            </a:r>
            <a:r>
              <a:rPr lang="es-AR" sz="2000" dirty="0" err="1" smtClean="0">
                <a:solidFill>
                  <a:srgbClr val="0070C0"/>
                </a:solidFill>
                <a:latin typeface="Calibri" panose="020F0502020204030204" pitchFamily="34" charset="0"/>
              </a:rPr>
              <a:t>feature</a:t>
            </a:r>
            <a:r>
              <a:rPr lang="es-AR" sz="2000" dirty="0" smtClean="0">
                <a:solidFill>
                  <a:srgbClr val="0070C0"/>
                </a:solidFill>
                <a:latin typeface="Calibri" panose="020F0502020204030204" pitchFamily="34" charset="0"/>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Calibri" panose="020F0502020204030204" pitchFamily="34" charset="0"/>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2265144"/>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355571"/>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3189327"/>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4178860"/>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467163"/>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700038"/>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723491"/>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700038"/>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3189327"/>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733939"/>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526273"/>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3153472"/>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962692"/>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5075447"/>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5007892"/>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5154078"/>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5014873"/>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400794"/>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2265144"/>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942148"/>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418987"/>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441719"/>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455207"/>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704953"/>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t>Advanced</a:t>
            </a:r>
            <a:r>
              <a:rPr lang="es-AR" dirty="0"/>
              <a:t> </a:t>
            </a:r>
            <a:r>
              <a:rPr lang="es-AR" dirty="0" err="1"/>
              <a:t>Encryption</a:t>
            </a:r>
            <a:r>
              <a:rPr lang="es-AR" dirty="0"/>
              <a:t> Standard (</a:t>
            </a:r>
            <a:r>
              <a:rPr lang="es-AR" dirty="0" smtClean="0"/>
              <a:t>AES)</a:t>
            </a:r>
            <a:endParaRPr lang="es-AR" dirty="0"/>
          </a:p>
        </p:txBody>
      </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Media </a:t>
            </a:r>
            <a:r>
              <a:rPr lang="es-AR" sz="1800" dirty="0" err="1">
                <a:solidFill>
                  <a:schemeClr val="tx1">
                    <a:lumMod val="75000"/>
                    <a:lumOff val="25000"/>
                  </a:schemeClr>
                </a:solidFill>
              </a:rPr>
              <a:t>workflow</a:t>
            </a:r>
            <a:r>
              <a:rPr lang="es-AR" sz="1800" dirty="0">
                <a:solidFill>
                  <a:schemeClr val="tx1">
                    <a:lumMod val="75000"/>
                    <a:lumOff val="25000"/>
                  </a:schemeClr>
                </a:solidFill>
              </a:rPr>
              <a:t> (básico)</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Media </a:t>
            </a:r>
            <a:r>
              <a:rPr lang="es-AR" sz="1800" dirty="0" err="1">
                <a:solidFill>
                  <a:schemeClr val="tx1">
                    <a:lumMod val="75000"/>
                    <a:lumOff val="25000"/>
                  </a:schemeClr>
                </a:solidFill>
              </a:rPr>
              <a:t>workflow</a:t>
            </a:r>
            <a:r>
              <a:rPr lang="es-AR" sz="1800" dirty="0">
                <a:solidFill>
                  <a:schemeClr val="tx1">
                    <a:lumMod val="75000"/>
                    <a:lumOff val="25000"/>
                  </a:schemeClr>
                </a:solidFill>
              </a:rPr>
              <a:t> (básico)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t>PlayReady</a:t>
            </a:r>
            <a:r>
              <a:rPr lang="es-AR" dirty="0" smtClean="0"/>
              <a:t> DRM</a:t>
            </a:r>
            <a:endParaRPr lang="es-AR" dirty="0"/>
          </a:p>
        </p:txBody>
      </p:sp>
    </p:spTree>
    <p:extLst>
      <p:ext uri="{BB962C8B-B14F-4D97-AF65-F5344CB8AC3E}">
        <p14:creationId xmlns:p14="http://schemas.microsoft.com/office/powerpoint/2010/main" val="3804374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948" y="233151"/>
            <a:ext cx="11370961" cy="762786"/>
          </a:xfrm>
        </p:spPr>
        <p:txBody>
          <a:bodyPr/>
          <a:lstStyle/>
          <a:p>
            <a:r>
              <a:rPr lang="en-US" dirty="0" smtClean="0"/>
              <a:t>Live Streaming</a:t>
            </a:r>
            <a:endParaRPr lang="en-US" dirty="0"/>
          </a:p>
        </p:txBody>
      </p:sp>
      <p:sp>
        <p:nvSpPr>
          <p:cNvPr id="3" name="Text Placeholder 2"/>
          <p:cNvSpPr>
            <a:spLocks noGrp="1"/>
          </p:cNvSpPr>
          <p:nvPr>
            <p:ph type="body" sz="quarter" idx="10"/>
          </p:nvPr>
        </p:nvSpPr>
        <p:spPr>
          <a:xfrm>
            <a:off x="3992408" y="1287462"/>
            <a:ext cx="7910501" cy="3768852"/>
          </a:xfrm>
        </p:spPr>
        <p:txBody>
          <a:bodyPr/>
          <a:lstStyle/>
          <a:p>
            <a:pPr lvl="1">
              <a:spcAft>
                <a:spcPts val="918"/>
              </a:spcAft>
            </a:pPr>
            <a:r>
              <a:rPr lang="en-US" sz="2856" spc="-102" dirty="0" smtClean="0">
                <a:latin typeface="Segoe UI Light" pitchFamily="34" charset="0"/>
              </a:rPr>
              <a:t>Stream </a:t>
            </a:r>
            <a:r>
              <a:rPr lang="en-US" sz="2856" spc="-102" dirty="0">
                <a:latin typeface="Segoe UI Light" pitchFamily="34" charset="0"/>
              </a:rPr>
              <a:t>live content directly through public cloud</a:t>
            </a:r>
          </a:p>
          <a:p>
            <a:pPr lvl="1">
              <a:spcAft>
                <a:spcPts val="918"/>
              </a:spcAft>
            </a:pPr>
            <a:r>
              <a:rPr lang="en-US" sz="2856" spc="-102" dirty="0">
                <a:latin typeface="Segoe UI Light" pitchFamily="34" charset="0"/>
              </a:rPr>
              <a:t>Multi-format </a:t>
            </a:r>
            <a:r>
              <a:rPr lang="en-US" sz="2856" spc="-102" dirty="0" smtClean="0">
                <a:latin typeface="Segoe UI Light" pitchFamily="34" charset="0"/>
              </a:rPr>
              <a:t>output (Smooth Streaming, HLS and DASH)</a:t>
            </a:r>
            <a:endParaRPr lang="en-US" sz="2856" spc="-102" dirty="0">
              <a:latin typeface="Segoe UI Light" pitchFamily="34" charset="0"/>
            </a:endParaRPr>
          </a:p>
          <a:p>
            <a:pPr lvl="1">
              <a:spcAft>
                <a:spcPts val="918"/>
              </a:spcAft>
            </a:pPr>
            <a:r>
              <a:rPr lang="en-US" sz="2856" spc="-102" dirty="0">
                <a:latin typeface="Segoe UI Light" pitchFamily="34" charset="0"/>
              </a:rPr>
              <a:t>Global reach – deploy anywhere quickly</a:t>
            </a:r>
          </a:p>
          <a:p>
            <a:pPr lvl="1">
              <a:spcAft>
                <a:spcPts val="918"/>
              </a:spcAft>
            </a:pPr>
            <a:r>
              <a:rPr lang="en-US" sz="2856" spc="-102" dirty="0">
                <a:latin typeface="Segoe UI Light" pitchFamily="34" charset="0"/>
              </a:rPr>
              <a:t>Cloud elasticity </a:t>
            </a:r>
          </a:p>
          <a:p>
            <a:pPr marL="469536" lvl="1" indent="-466298">
              <a:spcAft>
                <a:spcPts val="918"/>
              </a:spcAft>
              <a:buFont typeface="Arial" panose="020B0604020202020204" pitchFamily="34" charset="0"/>
              <a:buChar char="•"/>
            </a:pPr>
            <a:r>
              <a:rPr lang="en-US" sz="2856" spc="-102" dirty="0">
                <a:latin typeface="Segoe UI Light" pitchFamily="34" charset="0"/>
              </a:rPr>
              <a:t>No capital expenses</a:t>
            </a:r>
          </a:p>
          <a:p>
            <a:pPr marL="469536" lvl="1" indent="-466298">
              <a:spcAft>
                <a:spcPts val="918"/>
              </a:spcAft>
              <a:buFont typeface="Arial" panose="020B0604020202020204" pitchFamily="34" charset="0"/>
              <a:buChar char="•"/>
            </a:pPr>
            <a:r>
              <a:rPr lang="en-US" sz="2856" spc="-102" dirty="0">
                <a:latin typeface="Segoe UI Light" pitchFamily="34" charset="0"/>
              </a:rPr>
              <a:t>Ramp quickly to global scale</a:t>
            </a:r>
          </a:p>
          <a:p>
            <a:pPr marL="469536" lvl="1" indent="-466298">
              <a:spcAft>
                <a:spcPts val="918"/>
              </a:spcAft>
              <a:buFont typeface="Arial" panose="020B0604020202020204" pitchFamily="34" charset="0"/>
              <a:buChar char="•"/>
            </a:pPr>
            <a:r>
              <a:rPr lang="en-US" sz="2856" spc="-102" dirty="0">
                <a:latin typeface="Segoe UI Light" pitchFamily="34" charset="0"/>
              </a:rPr>
              <a:t>Tear down </a:t>
            </a:r>
            <a:r>
              <a:rPr lang="en-US" sz="2856" spc="-102" dirty="0" smtClean="0">
                <a:latin typeface="Segoe UI Light" pitchFamily="34" charset="0"/>
              </a:rPr>
              <a:t>immediately</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563644" y="2085258"/>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descr="microsoft-azur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529660" y="233151"/>
            <a:ext cx="11375536" cy="762786"/>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dirty="0" err="1" smtClean="0">
                <a:ln w="3175">
                  <a:solidFill>
                    <a:srgbClr val="FFFFFF">
                      <a:alpha val="0"/>
                    </a:srgbClr>
                  </a:solidFill>
                </a:ln>
              </a:rPr>
              <a:t>Cómo</a:t>
            </a:r>
            <a:r>
              <a:rPr dirty="0" smtClean="0">
                <a:ln w="3175">
                  <a:solidFill>
                    <a:srgbClr val="FFFFFF">
                      <a:alpha val="0"/>
                    </a:srgbClr>
                  </a:solidFill>
                </a:ln>
              </a:rPr>
              <a:t> </a:t>
            </a:r>
            <a:r>
              <a:rPr dirty="0" err="1" smtClean="0">
                <a:ln w="3175">
                  <a:solidFill>
                    <a:srgbClr val="FFFFFF">
                      <a:alpha val="0"/>
                    </a:srgbClr>
                  </a:solidFill>
                </a:ln>
              </a:rPr>
              <a:t>funciona</a:t>
            </a:r>
            <a:r>
              <a:rPr dirty="0" smtClean="0">
                <a:ln w="3175">
                  <a:solidFill>
                    <a:srgbClr val="FFFFFF">
                      <a:alpha val="0"/>
                    </a:srgbClr>
                  </a:solidFill>
                </a:ln>
              </a:rPr>
              <a:t>? </a:t>
            </a:r>
            <a:endParaRPr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570" y="1006331"/>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9935" y="1006331"/>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2837" y="995937"/>
            <a:ext cx="530944" cy="530944"/>
          </a:xfrm>
          <a:prstGeom prst="rect">
            <a:avLst/>
          </a:prstGeom>
        </p:spPr>
      </p:pic>
      <p:sp>
        <p:nvSpPr>
          <p:cNvPr id="25" name="Oval 24"/>
          <p:cNvSpPr/>
          <p:nvPr/>
        </p:nvSpPr>
        <p:spPr bwMode="auto">
          <a:xfrm>
            <a:off x="2915370" y="1185209"/>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n-US"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222626" y="1185209"/>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n-US"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511461" y="1185209"/>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n-US"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458698" y="2157349"/>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n-US" sz="2200" kern="0" dirty="0" smtClean="0">
                <a:solidFill>
                  <a:srgbClr val="00BCF2">
                    <a:lumMod val="75000"/>
                  </a:srgbClr>
                </a:solidFill>
              </a:rPr>
              <a:t>Channel</a:t>
            </a:r>
          </a:p>
        </p:txBody>
      </p:sp>
      <p:cxnSp>
        <p:nvCxnSpPr>
          <p:cNvPr id="29" name="Straight Arrow Connector 28"/>
          <p:cNvCxnSpPr>
            <a:stCxn id="30" idx="2"/>
          </p:cNvCxnSpPr>
          <p:nvPr/>
        </p:nvCxnSpPr>
        <p:spPr>
          <a:xfrm flipH="1">
            <a:off x="2015983" y="2013292"/>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969411" y="1585849"/>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836" dirty="0">
                <a:solidFill>
                  <a:srgbClr val="292929"/>
                </a:solidFill>
              </a:rPr>
              <a:t>WA Load Balancer</a:t>
            </a:r>
          </a:p>
        </p:txBody>
      </p:sp>
      <p:sp>
        <p:nvSpPr>
          <p:cNvPr id="31" name="Rounded Rectangle 30"/>
          <p:cNvSpPr/>
          <p:nvPr/>
        </p:nvSpPr>
        <p:spPr bwMode="auto">
          <a:xfrm>
            <a:off x="826805" y="2636966"/>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015984" y="3348455"/>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844269" y="3728037"/>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844269" y="4814754"/>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033448" y="4449613"/>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996669" y="4967154"/>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015984" y="5618539"/>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027930" y="6126995"/>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n-US" sz="1836" dirty="0">
                <a:solidFill>
                  <a:srgbClr val="292929"/>
                </a:solidFill>
              </a:rPr>
              <a:t>Blob Storage</a:t>
            </a:r>
          </a:p>
        </p:txBody>
      </p:sp>
      <p:cxnSp>
        <p:nvCxnSpPr>
          <p:cNvPr id="39" name="Straight Arrow Connector 38"/>
          <p:cNvCxnSpPr/>
          <p:nvPr/>
        </p:nvCxnSpPr>
        <p:spPr>
          <a:xfrm>
            <a:off x="3222626" y="4015544"/>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670562" y="4050838"/>
            <a:ext cx="1577483" cy="400110"/>
          </a:xfrm>
          <a:prstGeom prst="rect">
            <a:avLst/>
          </a:prstGeom>
          <a:noFill/>
        </p:spPr>
        <p:txBody>
          <a:bodyPr wrap="none" rtlCol="0">
            <a:spAutoFit/>
          </a:bodyPr>
          <a:lstStyle/>
          <a:p>
            <a:r>
              <a:rPr lang="en-US" sz="2000" dirty="0" smtClean="0">
                <a:gradFill>
                  <a:gsLst>
                    <a:gs pos="0">
                      <a:srgbClr val="000000"/>
                    </a:gs>
                    <a:gs pos="100000">
                      <a:srgbClr val="000000"/>
                    </a:gs>
                  </a:gsLst>
                  <a:lin ang="5400000" scaled="0"/>
                </a:gradFill>
              </a:rPr>
              <a:t>Preview URL</a:t>
            </a:r>
          </a:p>
        </p:txBody>
      </p:sp>
      <p:cxnSp>
        <p:nvCxnSpPr>
          <p:cNvPr id="42" name="Straight Arrow Connector 41"/>
          <p:cNvCxnSpPr/>
          <p:nvPr/>
        </p:nvCxnSpPr>
        <p:spPr>
          <a:xfrm>
            <a:off x="3375026" y="5311864"/>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670562" y="5349961"/>
            <a:ext cx="1678473" cy="400110"/>
          </a:xfrm>
          <a:prstGeom prst="rect">
            <a:avLst/>
          </a:prstGeom>
          <a:noFill/>
        </p:spPr>
        <p:txBody>
          <a:bodyPr wrap="none" rtlCol="0">
            <a:spAutoFit/>
          </a:bodyPr>
          <a:lstStyle/>
          <a:p>
            <a:r>
              <a:rPr lang="en-US" sz="2000" dirty="0" smtClean="0">
                <a:gradFill>
                  <a:gsLst>
                    <a:gs pos="0">
                      <a:srgbClr val="000000"/>
                    </a:gs>
                    <a:gs pos="100000">
                      <a:srgbClr val="000000"/>
                    </a:gs>
                  </a:gsLst>
                  <a:lin ang="5400000" scaled="0"/>
                </a:gradFill>
              </a:rPr>
              <a:t>Program URL</a:t>
            </a:r>
          </a:p>
        </p:txBody>
      </p:sp>
      <p:sp>
        <p:nvSpPr>
          <p:cNvPr id="47" name="Rectangle 46"/>
          <p:cNvSpPr/>
          <p:nvPr/>
        </p:nvSpPr>
        <p:spPr>
          <a:xfrm>
            <a:off x="5568597" y="1050910"/>
            <a:ext cx="6675155" cy="2739211"/>
          </a:xfrm>
          <a:prstGeom prst="rect">
            <a:avLst/>
          </a:prstGeom>
        </p:spPr>
        <p:txBody>
          <a:bodyPr wrap="square">
            <a:spAutoFit/>
          </a:bodyPr>
          <a:lstStyle/>
          <a:p>
            <a:r>
              <a:rPr lang="en-US" sz="2800" dirty="0" smtClean="0">
                <a:solidFill>
                  <a:srgbClr val="0070C0"/>
                </a:solidFill>
                <a:latin typeface="Segoe UI Light"/>
              </a:rPr>
              <a:t>Ingest:</a:t>
            </a:r>
            <a:endParaRPr lang="en-US" sz="2800" dirty="0">
              <a:solidFill>
                <a:srgbClr val="0070C0"/>
              </a:solidFill>
              <a:latin typeface="Segoe UI Light"/>
            </a:endParaRPr>
          </a:p>
          <a:p>
            <a:pPr lvl="1"/>
            <a:r>
              <a:rPr lang="en-US" sz="2400" dirty="0" smtClean="0">
                <a:solidFill>
                  <a:srgbClr val="000000"/>
                </a:solidFill>
                <a:latin typeface="Segoe UI Light"/>
              </a:rPr>
              <a:t>Ingest URL </a:t>
            </a:r>
            <a:r>
              <a:rPr lang="en-US" sz="2400" dirty="0">
                <a:solidFill>
                  <a:srgbClr val="000000"/>
                </a:solidFill>
                <a:latin typeface="Segoe UI Light"/>
              </a:rPr>
              <a:t>to accept Live streams </a:t>
            </a:r>
            <a:r>
              <a:rPr lang="en-US" sz="2400" dirty="0" smtClean="0">
                <a:solidFill>
                  <a:srgbClr val="000000"/>
                </a:solidFill>
                <a:latin typeface="Segoe UI Light"/>
              </a:rPr>
              <a:t>with </a:t>
            </a:r>
            <a:r>
              <a:rPr lang="en-US" sz="2400" dirty="0">
                <a:solidFill>
                  <a:srgbClr val="000000"/>
                </a:solidFill>
                <a:latin typeface="Segoe UI Light"/>
              </a:rPr>
              <a:t>different </a:t>
            </a:r>
            <a:r>
              <a:rPr lang="en-US" sz="2400" dirty="0" smtClean="0">
                <a:solidFill>
                  <a:srgbClr val="000000"/>
                </a:solidFill>
                <a:latin typeface="Segoe UI Light"/>
              </a:rPr>
              <a:t>bitrates (smooth streaming) </a:t>
            </a:r>
            <a:r>
              <a:rPr lang="en-US" sz="2400" dirty="0">
                <a:solidFill>
                  <a:srgbClr val="000000"/>
                </a:solidFill>
                <a:latin typeface="Segoe UI Light"/>
              </a:rPr>
              <a:t>through </a:t>
            </a:r>
            <a:r>
              <a:rPr lang="en-US" sz="2400" dirty="0" smtClean="0">
                <a:solidFill>
                  <a:srgbClr val="000000"/>
                </a:solidFill>
                <a:latin typeface="Segoe UI Light"/>
              </a:rPr>
              <a:t>load balancer</a:t>
            </a:r>
            <a:endParaRPr lang="en-US" sz="2400" dirty="0">
              <a:solidFill>
                <a:srgbClr val="000000"/>
              </a:solidFill>
              <a:latin typeface="Segoe UI Light"/>
            </a:endParaRPr>
          </a:p>
          <a:p>
            <a:pPr lvl="1"/>
            <a:r>
              <a:rPr lang="en-US" sz="2400" dirty="0">
                <a:solidFill>
                  <a:srgbClr val="000000"/>
                </a:solidFill>
                <a:latin typeface="Segoe UI Light"/>
              </a:rPr>
              <a:t>Forwards the stream to all preview </a:t>
            </a:r>
            <a:r>
              <a:rPr lang="en-US" sz="2400" dirty="0" smtClean="0">
                <a:solidFill>
                  <a:srgbClr val="000000"/>
                </a:solidFill>
                <a:latin typeface="Segoe UI Light"/>
              </a:rPr>
              <a:t>end-points</a:t>
            </a:r>
          </a:p>
          <a:p>
            <a:pPr lvl="1"/>
            <a:endParaRPr lang="en-US" sz="2400" dirty="0">
              <a:solidFill>
                <a:srgbClr val="000000"/>
              </a:solidFill>
              <a:latin typeface="Segoe UI Light"/>
            </a:endParaRPr>
          </a:p>
          <a:p>
            <a:pPr lvl="1"/>
            <a:endParaRPr lang="en-US"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6878" y="4650061"/>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3458" y="3406564"/>
            <a:ext cx="941667" cy="743770"/>
          </a:xfrm>
          <a:prstGeom prst="rect">
            <a:avLst/>
          </a:prstGeom>
        </p:spPr>
      </p:pic>
      <p:sp>
        <p:nvSpPr>
          <p:cNvPr id="2" name="Rectangle 1"/>
          <p:cNvSpPr/>
          <p:nvPr/>
        </p:nvSpPr>
        <p:spPr>
          <a:xfrm>
            <a:off x="5562573" y="2972218"/>
            <a:ext cx="6216650" cy="2369880"/>
          </a:xfrm>
          <a:prstGeom prst="rect">
            <a:avLst/>
          </a:prstGeom>
        </p:spPr>
        <p:txBody>
          <a:bodyPr>
            <a:spAutoFit/>
          </a:bodyPr>
          <a:lstStyle/>
          <a:p>
            <a:r>
              <a:rPr lang="en-US" sz="2800" dirty="0">
                <a:solidFill>
                  <a:srgbClr val="0070C0"/>
                </a:solidFill>
                <a:latin typeface="Segoe UI Light"/>
              </a:rPr>
              <a:t>Preview:</a:t>
            </a:r>
          </a:p>
          <a:p>
            <a:pPr lvl="1"/>
            <a:r>
              <a:rPr lang="en-US" sz="2400" dirty="0">
                <a:solidFill>
                  <a:srgbClr val="000000"/>
                </a:solidFill>
                <a:latin typeface="Segoe UI Light"/>
              </a:rPr>
              <a:t>Receives stream from Ingest</a:t>
            </a:r>
          </a:p>
          <a:p>
            <a:pPr lvl="1"/>
            <a:r>
              <a:rPr lang="en-US" sz="2400" dirty="0">
                <a:solidFill>
                  <a:srgbClr val="000000"/>
                </a:solidFill>
                <a:latin typeface="Segoe UI Light"/>
              </a:rPr>
              <a:t>Forwards to Program</a:t>
            </a:r>
          </a:p>
          <a:p>
            <a:pPr lvl="1"/>
            <a:r>
              <a:rPr lang="en-US" sz="2400" dirty="0">
                <a:solidFill>
                  <a:srgbClr val="000000"/>
                </a:solidFill>
                <a:latin typeface="Segoe UI Light"/>
              </a:rPr>
              <a:t>Exposes Preview URL (for monitoring and voice-over)</a:t>
            </a:r>
          </a:p>
          <a:p>
            <a:pPr lvl="1"/>
            <a:endParaRPr lang="en-US" sz="2400" dirty="0">
              <a:solidFill>
                <a:srgbClr val="000000"/>
              </a:solidFill>
              <a:latin typeface="Segoe UI Light"/>
            </a:endParaRPr>
          </a:p>
        </p:txBody>
      </p:sp>
      <p:sp>
        <p:nvSpPr>
          <p:cNvPr id="3" name="Rectangle 2"/>
          <p:cNvSpPr/>
          <p:nvPr/>
        </p:nvSpPr>
        <p:spPr>
          <a:xfrm>
            <a:off x="5628712" y="4950794"/>
            <a:ext cx="6859860" cy="1631216"/>
          </a:xfrm>
          <a:prstGeom prst="rect">
            <a:avLst/>
          </a:prstGeom>
        </p:spPr>
        <p:txBody>
          <a:bodyPr wrap="square">
            <a:spAutoFit/>
          </a:bodyPr>
          <a:lstStyle/>
          <a:p>
            <a:r>
              <a:rPr lang="en-US" sz="2800" dirty="0">
                <a:solidFill>
                  <a:srgbClr val="0070C0"/>
                </a:solidFill>
                <a:latin typeface="Segoe UI Light"/>
              </a:rPr>
              <a:t>Program:</a:t>
            </a:r>
          </a:p>
          <a:p>
            <a:pPr lvl="1"/>
            <a:r>
              <a:rPr lang="en-US" sz="2400" dirty="0">
                <a:solidFill>
                  <a:srgbClr val="000000"/>
                </a:solidFill>
                <a:latin typeface="Segoe UI Light"/>
              </a:rPr>
              <a:t>Writes it to Blob Storage for Live DVR and </a:t>
            </a:r>
            <a:r>
              <a:rPr lang="en-US" sz="2400" dirty="0" smtClean="0">
                <a:solidFill>
                  <a:srgbClr val="000000"/>
                </a:solidFill>
                <a:latin typeface="Segoe UI Light"/>
              </a:rPr>
              <a:t>Archive</a:t>
            </a:r>
          </a:p>
          <a:p>
            <a:pPr lvl="1"/>
            <a:r>
              <a:rPr lang="en-US" sz="2400" dirty="0" smtClean="0">
                <a:solidFill>
                  <a:srgbClr val="000000"/>
                </a:solidFill>
                <a:latin typeface="Segoe UI Light"/>
              </a:rPr>
              <a:t>Dynamic package into HLS, Smooth and DASH</a:t>
            </a:r>
            <a:endParaRPr lang="en-US"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pPr algn="ctr"/>
            <a:r>
              <a:rPr lang="es-AR" sz="8800" dirty="0" smtClean="0">
                <a:solidFill>
                  <a:schemeClr val="tx1">
                    <a:lumMod val="75000"/>
                    <a:lumOff val="25000"/>
                  </a:schemeClr>
                </a:solidFill>
              </a:rPr>
              <a:t>Demos</a:t>
            </a:r>
            <a:endParaRPr lang="es-AR" dirty="0"/>
          </a:p>
        </p:txBody>
      </p:sp>
      <p:pic>
        <p:nvPicPr>
          <p:cNvPr id="4"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884870" y="-1"/>
            <a:ext cx="3549104"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Title 5"/>
          <p:cNvSpPr>
            <a:spLocks noGrp="1"/>
          </p:cNvSpPr>
          <p:nvPr>
            <p:ph type="title" idx="4294967295"/>
          </p:nvPr>
        </p:nvSpPr>
        <p:spPr>
          <a:xfrm>
            <a:off x="2602444" y="2266115"/>
            <a:ext cx="3768193" cy="2462295"/>
          </a:xfrm>
        </p:spPr>
        <p:txBody>
          <a:bodyPr anchor="ctr">
            <a:noAutofit/>
          </a:bodyPr>
          <a:lstStyle/>
          <a:p>
            <a:pPr algn="ctr"/>
            <a:r>
              <a:rPr lang="en-US" sz="8975" dirty="0">
                <a:solidFill>
                  <a:schemeClr val="tx1">
                    <a:lumMod val="90000"/>
                    <a:lumOff val="10000"/>
                    <a:alpha val="99000"/>
                  </a:schemeClr>
                </a:solidFill>
              </a:rPr>
              <a:t>Q&amp;A</a:t>
            </a:r>
          </a:p>
        </p:txBody>
      </p:sp>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563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childTnLst>
                                </p:cTn>
                              </p:par>
                              <p:par>
                                <p:cTn id="121" presetID="10"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fade">
                                      <p:cBhvr>
                                        <p:cTn id="129" dur="500"/>
                                        <p:tgtEl>
                                          <p:spTgt spid="4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par>
                                <p:cTn id="136" presetID="10" presetClass="entr" presetSubtype="0" fill="hold"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500"/>
                                        <p:tgtEl>
                                          <p:spTgt spid="74"/>
                                        </p:tgtEl>
                                      </p:cBhvr>
                                    </p:animEffect>
                                  </p:childTnLst>
                                </p:cTn>
                              </p:par>
                              <p:par>
                                <p:cTn id="139" presetID="10"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fade">
                                      <p:cBhvr>
                                        <p:cTn id="141" dur="500"/>
                                        <p:tgtEl>
                                          <p:spTgt spid="75"/>
                                        </p:tgtEl>
                                      </p:cBhvr>
                                    </p:animEffect>
                                  </p:childTnLst>
                                </p:cTn>
                              </p:par>
                              <p:par>
                                <p:cTn id="142" presetID="10" presetClass="entr" presetSubtype="0" fill="hold"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fade">
                                      <p:cBhvr>
                                        <p:cTn id="144" dur="500"/>
                                        <p:tgtEl>
                                          <p:spTgt spid="77"/>
                                        </p:tgtEl>
                                      </p:cBhvr>
                                    </p:animEffect>
                                  </p:childTnLst>
                                </p:cTn>
                              </p:par>
                              <p:par>
                                <p:cTn id="145" presetID="10"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Effect transition="in" filter="fade">
                                      <p:cBhvr>
                                        <p:cTn id="153" dur="500"/>
                                        <p:tgtEl>
                                          <p:spTgt spid="8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fade">
                                      <p:cBhvr>
                                        <p:cTn id="156" dur="500"/>
                                        <p:tgtEl>
                                          <p:spTgt spid="88"/>
                                        </p:tgtEl>
                                      </p:cBhvr>
                                    </p:animEffect>
                                  </p:childTnLst>
                                </p:cTn>
                              </p:par>
                              <p:par>
                                <p:cTn id="157" presetID="10" presetClass="entr" presetSubtype="0" fill="hold" nodeType="with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500"/>
                                        <p:tgtEl>
                                          <p:spTgt spid="8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tgtEl>
                                        <p:attrNameLst>
                                          <p:attrName>style.visibility</p:attrName>
                                        </p:attrNameLst>
                                      </p:cBhvr>
                                      <p:to>
                                        <p:strVal val="visible"/>
                                      </p:to>
                                    </p:set>
                                    <p:animEffect transition="in" filter="fade">
                                      <p:cBhvr>
                                        <p:cTn id="164" dur="500"/>
                                        <p:tgtEl>
                                          <p:spTgt spid="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animEffect transition="in" filter="fade">
                                      <p:cBhvr>
                                        <p:cTn id="183" dur="500"/>
                                        <p:tgtEl>
                                          <p:spTgt spid="10"/>
                                        </p:tgtEl>
                                      </p:cBhvr>
                                    </p:animEffect>
                                  </p:childTnLst>
                                </p:cTn>
                              </p:par>
                              <p:par>
                                <p:cTn id="184" presetID="10" presetClass="entr" presetSubtype="0" fill="hold" nodeType="withEffect">
                                  <p:stCondLst>
                                    <p:cond delay="0"/>
                                  </p:stCondLst>
                                  <p:childTnLst>
                                    <p:set>
                                      <p:cBhvr>
                                        <p:cTn id="185" dur="1" fill="hold">
                                          <p:stCondLst>
                                            <p:cond delay="0"/>
                                          </p:stCondLst>
                                        </p:cTn>
                                        <p:tgtEl>
                                          <p:spTgt spid="45"/>
                                        </p:tgtEl>
                                        <p:attrNameLst>
                                          <p:attrName>style.visibility</p:attrName>
                                        </p:attrNameLst>
                                      </p:cBhvr>
                                      <p:to>
                                        <p:strVal val="visible"/>
                                      </p:to>
                                    </p:set>
                                    <p:animEffect transition="in" filter="fade">
                                      <p:cBhvr>
                                        <p:cTn id="186" dur="500"/>
                                        <p:tgtEl>
                                          <p:spTgt spid="45"/>
                                        </p:tgtEl>
                                      </p:cBhvr>
                                    </p:animEffect>
                                  </p:childTnLst>
                                </p:cTn>
                              </p:par>
                              <p:par>
                                <p:cTn id="187" presetID="10" presetClass="entr" presetSubtype="0" fill="hold" nodeType="with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fade">
                                      <p:cBhvr>
                                        <p:cTn id="189" dur="500"/>
                                        <p:tgtEl>
                                          <p:spTgt spid="48"/>
                                        </p:tgtEl>
                                      </p:cBhvr>
                                    </p:animEffect>
                                  </p:childTnLst>
                                </p:cTn>
                              </p:par>
                              <p:par>
                                <p:cTn id="190" presetID="10" presetClass="entr" presetSubtype="0" fill="hold"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par>
                                <p:cTn id="193" presetID="10"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Effect transition="in" filter="fade">
                                      <p:cBhvr>
                                        <p:cTn id="195" dur="500"/>
                                        <p:tgtEl>
                                          <p:spTgt spid="56"/>
                                        </p:tgtEl>
                                      </p:cBhvr>
                                    </p:animEffect>
                                  </p:childTnLst>
                                </p:cTn>
                              </p:par>
                              <p:par>
                                <p:cTn id="196" presetID="10" presetClass="entr" presetSubtype="0" fill="hold" nodeType="withEffect">
                                  <p:stCondLst>
                                    <p:cond delay="0"/>
                                  </p:stCondLst>
                                  <p:childTnLst>
                                    <p:set>
                                      <p:cBhvr>
                                        <p:cTn id="197" dur="1" fill="hold">
                                          <p:stCondLst>
                                            <p:cond delay="0"/>
                                          </p:stCondLst>
                                        </p:cTn>
                                        <p:tgtEl>
                                          <p:spTgt spid="60"/>
                                        </p:tgtEl>
                                        <p:attrNameLst>
                                          <p:attrName>style.visibility</p:attrName>
                                        </p:attrNameLst>
                                      </p:cBhvr>
                                      <p:to>
                                        <p:strVal val="visible"/>
                                      </p:to>
                                    </p:set>
                                    <p:animEffect transition="in" filter="fade">
                                      <p:cBhvr>
                                        <p:cTn id="198" dur="500"/>
                                        <p:tgtEl>
                                          <p:spTgt spid="60"/>
                                        </p:tgtEl>
                                      </p:cBhvr>
                                    </p:animEffect>
                                  </p:childTnLst>
                                </p:cTn>
                              </p:par>
                              <p:par>
                                <p:cTn id="199" presetID="10" presetClass="entr" presetSubtype="0" fill="hold" nodeType="with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fade">
                                      <p:cBhvr>
                                        <p:cTn id="201" dur="500"/>
                                        <p:tgtEl>
                                          <p:spTgt spid="64"/>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500"/>
                                        <p:tgtEl>
                                          <p:spTgt spid="79"/>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1"/>
                                        </p:tgtEl>
                                        <p:attrNameLst>
                                          <p:attrName>style.visibility</p:attrName>
                                        </p:attrNameLst>
                                      </p:cBhvr>
                                      <p:to>
                                        <p:strVal val="visible"/>
                                      </p:to>
                                    </p:set>
                                    <p:animEffect transition="in" filter="fade">
                                      <p:cBhvr>
                                        <p:cTn id="210" dur="500"/>
                                        <p:tgtEl>
                                          <p:spTgt spid="9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2"/>
                                        </p:tgtEl>
                                        <p:attrNameLst>
                                          <p:attrName>style.visibility</p:attrName>
                                        </p:attrNameLst>
                                      </p:cBhvr>
                                      <p:to>
                                        <p:strVal val="visible"/>
                                      </p:to>
                                    </p:set>
                                    <p:animEffect transition="in" filter="fade">
                                      <p:cBhvr>
                                        <p:cTn id="21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AZR549_Yan</Template>
  <TotalTime>12792</TotalTime>
  <Words>1491</Words>
  <Application>Microsoft Office PowerPoint</Application>
  <PresentationFormat>Custom</PresentationFormat>
  <Paragraphs>275</Paragraphs>
  <Slides>28</Slides>
  <Notes>7</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28</vt:i4>
      </vt:variant>
    </vt:vector>
  </HeadingPairs>
  <TitlesOfParts>
    <vt:vector size="56"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vt:lpstr>
      <vt:lpstr>Nuevas Características (Preview)</vt:lpstr>
      <vt:lpstr>PowerPoint Presentation</vt:lpstr>
      <vt:lpstr>Q&amp;A</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1</cp:revision>
  <dcterms:created xsi:type="dcterms:W3CDTF">2013-06-17T21:52:45Z</dcterms:created>
  <dcterms:modified xsi:type="dcterms:W3CDTF">2015-04-24T15:32:09Z</dcterms:modified>
</cp:coreProperties>
</file>